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4"/>
  </p:notesMasterIdLst>
  <p:handoutMasterIdLst>
    <p:handoutMasterId r:id="rId25"/>
  </p:handoutMasterIdLst>
  <p:sldIdLst>
    <p:sldId id="256" r:id="rId5"/>
    <p:sldId id="918" r:id="rId6"/>
    <p:sldId id="919" r:id="rId7"/>
    <p:sldId id="934" r:id="rId8"/>
    <p:sldId id="933" r:id="rId9"/>
    <p:sldId id="935" r:id="rId10"/>
    <p:sldId id="936" r:id="rId11"/>
    <p:sldId id="932" r:id="rId12"/>
    <p:sldId id="931" r:id="rId13"/>
    <p:sldId id="937" r:id="rId14"/>
    <p:sldId id="938" r:id="rId15"/>
    <p:sldId id="939" r:id="rId16"/>
    <p:sldId id="921" r:id="rId17"/>
    <p:sldId id="925" r:id="rId18"/>
    <p:sldId id="926" r:id="rId19"/>
    <p:sldId id="922" r:id="rId20"/>
    <p:sldId id="924" r:id="rId21"/>
    <p:sldId id="261" r:id="rId22"/>
    <p:sldId id="940" r:id="rId23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26"/>
    </p:embeddedFont>
    <p:embeddedFont>
      <p:font typeface="경기천년제목 Bold" panose="02020803020101020101" pitchFamily="18" charset="-127"/>
      <p:bold r:id="rId27"/>
    </p:embeddedFont>
    <p:embeddedFont>
      <p:font typeface="경기천년제목 Light" panose="02020403020101020101" pitchFamily="18" charset="-127"/>
      <p:regular r:id="rId28"/>
    </p:embeddedFont>
    <p:embeddedFont>
      <p:font typeface="경기천년제목 Medium" panose="0202060302010102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5C3C3"/>
    <a:srgbClr val="004A8D"/>
    <a:srgbClr val="F18D25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5696" autoAdjust="0"/>
  </p:normalViewPr>
  <p:slideViewPr>
    <p:cSldViewPr snapToGrid="0" showGuides="1">
      <p:cViewPr varScale="1">
        <p:scale>
          <a:sx n="152" d="100"/>
          <a:sy n="152" d="100"/>
        </p:scale>
        <p:origin x="1098" y="13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F39B4-27DD-1FEC-D411-C64C880E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A8AF4E-2BD4-2677-9CB8-0DABBAA4C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294DE8-8A42-8193-491D-5158FE536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0EC86-AF69-E345-827D-F16355C5F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04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3FF5-2B38-9471-862E-D6578AB8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02C6B-37F0-C37D-F012-A0FFEBF71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FC6E0E-6F5A-DBB3-ADA1-506AA098E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A4C5D2-503D-2ECD-0667-7A507CD66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01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8D46D7-938D-7EC9-9E2D-23BE9379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C2BEAD0-C98D-2449-3188-B80EFAEB5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A1E499-54AC-B656-1450-FFE8846D84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776465-AD57-20F1-1C74-7EB790AD31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2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CEC1-3DF9-AFCC-F0E0-587A9BE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ACE42-AD8B-1722-C007-14131292E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11D64-F4DD-E07B-FAA0-3A7D8D58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4395F-A249-87BC-84A5-5A6518DA6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4DC6-C6A8-E7EA-C264-42AB8E7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BCEC9-CFB2-CBFC-F0F6-37B1E672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0628E4-B1EC-30EF-94F2-418925CE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42C7A-833E-0515-B770-EBD992A24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5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4E7E-7B76-4C25-182C-AADB50D5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00B369-E9BD-0416-DD8E-3BB31AFBF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4E5160-8F8C-326D-CB7D-F6FC8A1F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DC21C-E7F8-A95E-3FD3-574671D5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71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png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17" Type="http://schemas.openxmlformats.org/officeDocument/2006/relationships/image" Target="../media/image5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sv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2B01-9F7D-6949-10EE-07968FF5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E351B-764F-03B7-1076-6A8BAF025329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F11D-0D46-A506-AF96-A57A8F6CC4C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D40F03-ADA4-A842-77E3-32AC861DC9E7}"/>
              </a:ext>
            </a:extLst>
          </p:cNvPr>
          <p:cNvGrpSpPr/>
          <p:nvPr/>
        </p:nvGrpSpPr>
        <p:grpSpPr>
          <a:xfrm>
            <a:off x="181884" y="1484688"/>
            <a:ext cx="11322481" cy="1396090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A2731D-B727-0CE3-FD9B-921EAA88AA3A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A8EC53-AD7E-D953-7429-573BE9D219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2104477-DDEA-A27D-77A8-60842C3C37AA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3B0E63-82BB-E5BF-4B7C-CF1F1B9A99F1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8BA6E-B493-9C66-F008-CEF2A230EB17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설비효율 등의 기술적 제약을 반영하고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지리적으로 극복 불가능한 지역을 제외할 경우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효율과 부지 대비 모듈 면적 고려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하천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경사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20˚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등급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B73B5-5585-A0A8-DA5A-4D878E13E9CB}"/>
              </a:ext>
            </a:extLst>
          </p:cNvPr>
          <p:cNvSpPr txBox="1"/>
          <p:nvPr/>
        </p:nvSpPr>
        <p:spPr>
          <a:xfrm>
            <a:off x="1667119" y="4618750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F65B2-99C7-8884-1376-DF0BD1D469F0}"/>
              </a:ext>
            </a:extLst>
          </p:cNvPr>
          <p:cNvSpPr txBox="1"/>
          <p:nvPr/>
        </p:nvSpPr>
        <p:spPr>
          <a:xfrm>
            <a:off x="1650320" y="494339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2FE50A-00C6-5CD6-FFD5-8E8930B2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005445"/>
            <a:ext cx="65404" cy="1517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CA23AB-01A0-9272-7E29-239207A6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63" y="3451494"/>
            <a:ext cx="3755502" cy="873957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F846185-8008-85F6-454F-97779658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98304"/>
              </p:ext>
            </p:extLst>
          </p:nvPr>
        </p:nvGraphicFramePr>
        <p:xfrm>
          <a:off x="6549102" y="3409521"/>
          <a:ext cx="4677876" cy="2748383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667050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2131526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 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자연산림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식재산림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호소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하천습지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경기연구원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0.5m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급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(2024)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산사태위험지도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33.3%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6594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BA216D75-1FD7-B43F-A10A-411D5FF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58" r="91886" b="58585"/>
          <a:stretch/>
        </p:blipFill>
        <p:spPr>
          <a:xfrm>
            <a:off x="1430483" y="4632040"/>
            <a:ext cx="265115" cy="19888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B4CD85-EC2D-F55A-88B6-70FB126E4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56" t="14487" r="72675" b="52817"/>
          <a:stretch/>
        </p:blipFill>
        <p:spPr>
          <a:xfrm>
            <a:off x="1507114" y="4932050"/>
            <a:ext cx="188484" cy="248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4795AF-642A-781C-90BC-193A7C8314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418" t="20166" b="55350"/>
          <a:stretch/>
        </p:blipFill>
        <p:spPr>
          <a:xfrm>
            <a:off x="1414182" y="6030850"/>
            <a:ext cx="281416" cy="167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B5FB98-4C58-93AE-4623-D8457B2C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433" t="13846" r="52290" b="53729"/>
          <a:stretch/>
        </p:blipFill>
        <p:spPr>
          <a:xfrm>
            <a:off x="1490502" y="5337898"/>
            <a:ext cx="205096" cy="2465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D8B8A1-E09C-C8BF-F9BA-F70ED95ECA70}"/>
              </a:ext>
            </a:extLst>
          </p:cNvPr>
          <p:cNvSpPr txBox="1"/>
          <p:nvPr/>
        </p:nvSpPr>
        <p:spPr>
          <a:xfrm>
            <a:off x="1650320" y="535965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이론적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57C7AA9-0D02-768A-0FCF-220EBF9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415397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EF1641-983D-0480-FE99-F2F56320B644}"/>
              </a:ext>
            </a:extLst>
          </p:cNvPr>
          <p:cNvGrpSpPr/>
          <p:nvPr/>
        </p:nvGrpSpPr>
        <p:grpSpPr>
          <a:xfrm>
            <a:off x="687934" y="5656764"/>
            <a:ext cx="4350725" cy="279518"/>
            <a:chOff x="360012" y="5842753"/>
            <a:chExt cx="4350725" cy="27951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358E11-C11A-8C5D-E211-007252A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682" t="17573" r="15477" b="49294"/>
            <a:stretch/>
          </p:blipFill>
          <p:spPr>
            <a:xfrm>
              <a:off x="360012" y="5842753"/>
              <a:ext cx="1007664" cy="25191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1C3C60-F5AF-DBEA-1412-0F56AE58EA7E}"/>
                </a:ext>
              </a:extLst>
            </p:cNvPr>
            <p:cNvSpPr txBox="1"/>
            <p:nvPr/>
          </p:nvSpPr>
          <p:spPr>
            <a:xfrm>
              <a:off x="1322398" y="5860661"/>
              <a:ext cx="33883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부지 대비 모듈 면적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0875B7D-2B93-C411-B430-3E13413E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2037983" y="5932348"/>
              <a:ext cx="65404" cy="15178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7271C28-A6A6-0A7F-C8A8-D486A03A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2731913" y="5911690"/>
              <a:ext cx="90110" cy="16484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3716D71-A9A4-D2A0-728D-9F1366216C27}"/>
              </a:ext>
            </a:extLst>
          </p:cNvPr>
          <p:cNvSpPr txBox="1"/>
          <p:nvPr/>
        </p:nvSpPr>
        <p:spPr>
          <a:xfrm>
            <a:off x="1650321" y="5988306"/>
            <a:ext cx="15557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D0E98F8-CFD0-D85B-E192-912B834F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08" t="79602" r="48022"/>
          <a:stretch/>
        </p:blipFill>
        <p:spPr>
          <a:xfrm>
            <a:off x="476185" y="6301940"/>
            <a:ext cx="1219413" cy="178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6FCDBC-727F-940D-107B-EB59891B95DE}"/>
              </a:ext>
            </a:extLst>
          </p:cNvPr>
          <p:cNvSpPr txBox="1"/>
          <p:nvPr/>
        </p:nvSpPr>
        <p:spPr>
          <a:xfrm>
            <a:off x="1650320" y="6265109"/>
            <a:ext cx="1792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7C216-2A76-7DCF-D683-85980C4F70EA}"/>
              </a:ext>
            </a:extLst>
          </p:cNvPr>
          <p:cNvSpPr txBox="1"/>
          <p:nvPr/>
        </p:nvSpPr>
        <p:spPr>
          <a:xfrm>
            <a:off x="7569953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및 기술적 제약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B09-D66A-D86C-F8B6-F3F349EE86E7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0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DA77-9775-0BF7-EC52-722E9970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1F299-CCBA-601A-6891-E838A169E94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D458-B270-2969-C6E3-84383545AE8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8B3758-75FB-EFCB-C019-5ACBEE8D8EBE}"/>
              </a:ext>
            </a:extLst>
          </p:cNvPr>
          <p:cNvGrpSpPr/>
          <p:nvPr/>
        </p:nvGrpSpPr>
        <p:grpSpPr>
          <a:xfrm>
            <a:off x="181884" y="1484687"/>
            <a:ext cx="11322481" cy="1401883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9AC6FA-2185-2A5F-8136-5FD8DEB0BEBC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2F8001F-5933-7A33-568D-E49DE5DE7C43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8159C66-60B7-17E0-7CFC-9C2C9F28C96B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5E020-6B19-6014-3544-86A7BA3F61B7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34E11-AC54-2E19-675C-9D79FDBD8A2D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정부의 지원정책과 규제정책을 반영할 때 현 시점에서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 정책으로 인해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설치가 불가능한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발전단가와 판매단가를 고려하여 경제성이 없는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D6FEA8E-7645-6FCD-C663-1F1A478D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99399"/>
              </p:ext>
            </p:extLst>
          </p:nvPr>
        </p:nvGraphicFramePr>
        <p:xfrm>
          <a:off x="6266267" y="3429000"/>
          <a:ext cx="4677876" cy="2715158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2858371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940205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용도지역지구정보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문화재지역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문화재보호구역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등록문화재 지역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생태자연도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별도관리구역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941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농업진흥지역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131.1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56.5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8577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유형별 기술비용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 따라 산정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4870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255DA3-1FBC-FACC-F5B1-504810F76E03}"/>
              </a:ext>
            </a:extLst>
          </p:cNvPr>
          <p:cNvSpPr txBox="1"/>
          <p:nvPr/>
        </p:nvSpPr>
        <p:spPr>
          <a:xfrm>
            <a:off x="1601857" y="4711984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시장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3605B-097F-0B54-F256-C78C0BAE1790}"/>
              </a:ext>
            </a:extLst>
          </p:cNvPr>
          <p:cNvSpPr txBox="1"/>
          <p:nvPr/>
        </p:nvSpPr>
        <p:spPr>
          <a:xfrm>
            <a:off x="1601857" y="5573770"/>
            <a:ext cx="40863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발전원가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/kWh)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6A352A-1911-A723-EC19-A43092D6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22205" y="5635093"/>
            <a:ext cx="65404" cy="1517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0FFEF2-48D3-D1CD-A28D-391C48CE4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" t="10493" r="82515" b="65552"/>
          <a:stretch/>
        </p:blipFill>
        <p:spPr>
          <a:xfrm>
            <a:off x="1281167" y="4702051"/>
            <a:ext cx="372066" cy="2616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0F5A4A-F82C-DFA4-A2B9-744EBE3384BC}"/>
              </a:ext>
            </a:extLst>
          </p:cNvPr>
          <p:cNvSpPr txBox="1"/>
          <p:nvPr/>
        </p:nvSpPr>
        <p:spPr>
          <a:xfrm>
            <a:off x="1597794" y="498731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BBFA52-5373-0347-0490-C18019F6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56" t="14487" r="72675" b="52817"/>
          <a:stretch/>
        </p:blipFill>
        <p:spPr>
          <a:xfrm>
            <a:off x="1454588" y="4975970"/>
            <a:ext cx="188484" cy="24860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2CFF3CF-3E5B-1249-B6A6-7DA7ABDC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15062" y="5042060"/>
            <a:ext cx="65404" cy="1517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30F432F-FC92-0D19-E320-06101D4F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29" t="64529" r="2815" b="19349"/>
          <a:stretch/>
        </p:blipFill>
        <p:spPr>
          <a:xfrm>
            <a:off x="207147" y="5327800"/>
            <a:ext cx="1443038" cy="1760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4C1872-9953-F17A-4BAF-C0E6ADAB1317}"/>
              </a:ext>
            </a:extLst>
          </p:cNvPr>
          <p:cNvSpPr txBox="1"/>
          <p:nvPr/>
        </p:nvSpPr>
        <p:spPr>
          <a:xfrm>
            <a:off x="1597794" y="5285027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9B63396-3EA2-D672-4590-FCAB4E58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54" y="3506338"/>
            <a:ext cx="2117026" cy="109211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D40C243-5528-3F76-4A83-2675AC26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96" t="81363" r="60983"/>
          <a:stretch/>
        </p:blipFill>
        <p:spPr>
          <a:xfrm>
            <a:off x="1054850" y="5595481"/>
            <a:ext cx="576262" cy="2035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96A6A6C-4401-587E-45AA-F918C814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870" t="80927" r="27568" b="3777"/>
          <a:stretch/>
        </p:blipFill>
        <p:spPr>
          <a:xfrm>
            <a:off x="1168529" y="5909709"/>
            <a:ext cx="456462" cy="16705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C4F2D6B-51AB-AC8A-4A5B-264CF5F0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601" t="81363" b="4059"/>
          <a:stretch/>
        </p:blipFill>
        <p:spPr>
          <a:xfrm>
            <a:off x="1169194" y="6247864"/>
            <a:ext cx="410692" cy="15920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72E29C-BF73-7E4A-A679-0EE5BE2EF532}"/>
              </a:ext>
            </a:extLst>
          </p:cNvPr>
          <p:cNvSpPr txBox="1"/>
          <p:nvPr/>
        </p:nvSpPr>
        <p:spPr>
          <a:xfrm>
            <a:off x="1597794" y="5868014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계통한계가격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/kWh)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60DA2-55CE-FE6B-C65B-DDF420BD876F}"/>
              </a:ext>
            </a:extLst>
          </p:cNvPr>
          <p:cNvSpPr txBox="1"/>
          <p:nvPr/>
        </p:nvSpPr>
        <p:spPr>
          <a:xfrm>
            <a:off x="1597794" y="6200104"/>
            <a:ext cx="36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공급인증서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D9AD2-7B9C-1C4F-0F64-3E68336DB693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81D8E-7A6A-B780-F47F-9B27E8EC1792}"/>
              </a:ext>
            </a:extLst>
          </p:cNvPr>
          <p:cNvSpPr txBox="1"/>
          <p:nvPr/>
        </p:nvSpPr>
        <p:spPr>
          <a:xfrm>
            <a:off x="7354097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및 경제적 제약</a:t>
            </a:r>
          </a:p>
        </p:txBody>
      </p:sp>
    </p:spTree>
    <p:extLst>
      <p:ext uri="{BB962C8B-B14F-4D97-AF65-F5344CB8AC3E}">
        <p14:creationId xmlns:p14="http://schemas.microsoft.com/office/powerpoint/2010/main" val="3185718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BEFB-BF94-6C06-088A-94657474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A7049-3FE9-2CC3-8184-F6DC1B5A6B8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0DC0C-6DAC-CBDE-A695-B9A7C957318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941F58-D95F-0C85-2256-0474837ED143}"/>
              </a:ext>
            </a:extLst>
          </p:cNvPr>
          <p:cNvGrpSpPr/>
          <p:nvPr/>
        </p:nvGrpSpPr>
        <p:grpSpPr>
          <a:xfrm>
            <a:off x="181884" y="1308115"/>
            <a:ext cx="11322481" cy="601222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6C4A0B-5721-8A9C-9715-E26E60AE48E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05FF53-4167-1ED2-E53D-CA9BF7C73B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56B038F2-6528-4825-5269-2687122A399F}"/>
              </a:ext>
            </a:extLst>
          </p:cNvPr>
          <p:cNvGrpSpPr/>
          <p:nvPr/>
        </p:nvGrpSpPr>
        <p:grpSpPr>
          <a:xfrm>
            <a:off x="473030" y="1085682"/>
            <a:ext cx="7073900" cy="369332"/>
            <a:chOff x="473030" y="1085682"/>
            <a:chExt cx="3062069" cy="369332"/>
          </a:xfrm>
        </p:grpSpPr>
        <p:sp>
          <p:nvSpPr>
            <p:cNvPr id="28" name="사각형: 둥근 모서리 16">
              <a:extLst>
                <a:ext uri="{FF2B5EF4-FFF2-40B4-BE49-F238E27FC236}">
                  <a16:creationId xmlns:a16="http://schemas.microsoft.com/office/drawing/2014/main" id="{8962168B-3959-73EB-6147-A48A03828518}"/>
                </a:ext>
              </a:extLst>
            </p:cNvPr>
            <p:cNvSpPr/>
            <p:nvPr/>
          </p:nvSpPr>
          <p:spPr>
            <a:xfrm>
              <a:off x="537278" y="1122043"/>
              <a:ext cx="2925703" cy="282422"/>
            </a:xfrm>
            <a:prstGeom prst="roundRect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44E6BDA-17B9-A5DA-F670-FC6978C0ACCB}"/>
                </a:ext>
              </a:extLst>
            </p:cNvPr>
            <p:cNvSpPr txBox="1"/>
            <p:nvPr/>
          </p:nvSpPr>
          <p:spPr>
            <a:xfrm>
              <a:off x="473030" y="1085682"/>
              <a:ext cx="3062069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dirty="0">
                  <a:ln w="3175">
                    <a:solidFill>
                      <a:srgbClr val="FFFFFF">
                        <a:alpha val="10000"/>
                      </a:srgbClr>
                    </a:solidFill>
                  </a:ln>
                  <a:solidFill>
                    <a:srgbClr val="FFFFF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균등화 발전단가 </a:t>
              </a:r>
              <a:r>
                <a:rPr kumimoji="1" lang="en-US" altLang="ko-KR" dirty="0">
                  <a:ln w="3175">
                    <a:solidFill>
                      <a:srgbClr val="FFFFFF">
                        <a:alpha val="10000"/>
                      </a:srgbClr>
                    </a:solidFill>
                  </a:ln>
                  <a:solidFill>
                    <a:srgbClr val="FFFFF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(LCOE, Levelized Cost Of Electricity)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2020451-F4BA-07EE-D622-8B8A09AA3DB9}"/>
              </a:ext>
            </a:extLst>
          </p:cNvPr>
          <p:cNvSpPr txBox="1"/>
          <p:nvPr/>
        </p:nvSpPr>
        <p:spPr>
          <a:xfrm>
            <a:off x="181884" y="1501068"/>
            <a:ext cx="11210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수명기간 동안 발전소에서 생산된 전력단위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지출된 평균 실질 비용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65A45A-8264-1A2D-5F05-B2471D1D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63" y="2844155"/>
            <a:ext cx="3608844" cy="151211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7BA92591-AD8E-15B3-3070-57A2EB91B873}"/>
              </a:ext>
            </a:extLst>
          </p:cNvPr>
          <p:cNvGrpSpPr/>
          <p:nvPr/>
        </p:nvGrpSpPr>
        <p:grpSpPr>
          <a:xfrm>
            <a:off x="632415" y="5609100"/>
            <a:ext cx="2145148" cy="261610"/>
            <a:chOff x="4268352" y="4360144"/>
            <a:chExt cx="2145148" cy="261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BF9C29-7A0D-DB32-8DC2-DF0C077325AA}"/>
                </a:ext>
              </a:extLst>
            </p:cNvPr>
            <p:cNvSpPr txBox="1"/>
            <p:nvPr/>
          </p:nvSpPr>
          <p:spPr>
            <a:xfrm>
              <a:off x="4369975" y="4360144"/>
              <a:ext cx="20435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재무적 할인율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ACC0743-22C5-0E64-B959-D1089EFE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842" t="21566" r="39585" b="71347"/>
            <a:stretch/>
          </p:blipFill>
          <p:spPr>
            <a:xfrm>
              <a:off x="4268352" y="4427202"/>
              <a:ext cx="105918" cy="12221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F51551-B5C1-D993-EAD5-3C6D7CD2C741}"/>
              </a:ext>
            </a:extLst>
          </p:cNvPr>
          <p:cNvGrpSpPr/>
          <p:nvPr/>
        </p:nvGrpSpPr>
        <p:grpSpPr>
          <a:xfrm>
            <a:off x="625199" y="5903344"/>
            <a:ext cx="2520664" cy="261610"/>
            <a:chOff x="4261136" y="4654388"/>
            <a:chExt cx="252066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1D6B8-CBD7-5955-B971-D26367ECB77D}"/>
                </a:ext>
              </a:extLst>
            </p:cNvPr>
            <p:cNvSpPr txBox="1"/>
            <p:nvPr/>
          </p:nvSpPr>
          <p:spPr>
            <a:xfrm>
              <a:off x="4365912" y="4654388"/>
              <a:ext cx="24158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연간 성능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저하율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AF61E10-FCBA-48AD-1A7E-706A5CD6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36" t="35268" r="51361" b="55598"/>
            <a:stretch/>
          </p:blipFill>
          <p:spPr>
            <a:xfrm>
              <a:off x="4261136" y="4698889"/>
              <a:ext cx="104775" cy="138113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35C6C78-AA51-E57F-9DB3-AB61C9CA8438}"/>
              </a:ext>
            </a:extLst>
          </p:cNvPr>
          <p:cNvGrpSpPr/>
          <p:nvPr/>
        </p:nvGrpSpPr>
        <p:grpSpPr>
          <a:xfrm>
            <a:off x="473030" y="4513945"/>
            <a:ext cx="2796703" cy="261610"/>
            <a:chOff x="4108967" y="3264989"/>
            <a:chExt cx="2796703" cy="2616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3815D-2985-4CE5-EA5D-110B5D5ADC1C}"/>
                </a:ext>
              </a:extLst>
            </p:cNvPr>
            <p:cNvSpPr txBox="1"/>
            <p:nvPr/>
          </p:nvSpPr>
          <p:spPr>
            <a:xfrm>
              <a:off x="4369975" y="3264989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초기 설비비용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/kW)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1199AB2-DAC5-BD01-828F-D9325F63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0" t="8844" r="70482" b="76559"/>
            <a:stretch/>
          </p:blipFill>
          <p:spPr>
            <a:xfrm>
              <a:off x="4108967" y="3291122"/>
              <a:ext cx="345282" cy="22071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63DB008-DB2B-8582-3FF6-662E1685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7417" y="3314576"/>
              <a:ext cx="90110" cy="164842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50398C9-8BAD-36D3-863E-75F5CE61E777}"/>
              </a:ext>
            </a:extLst>
          </p:cNvPr>
          <p:cNvGrpSpPr/>
          <p:nvPr/>
        </p:nvGrpSpPr>
        <p:grpSpPr>
          <a:xfrm>
            <a:off x="342122" y="4782425"/>
            <a:ext cx="3959441" cy="268464"/>
            <a:chOff x="3978059" y="3533469"/>
            <a:chExt cx="3959441" cy="268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C9C326-BAD3-ED12-DBAA-F0F3ECEFEDB5}"/>
                </a:ext>
              </a:extLst>
            </p:cNvPr>
            <p:cNvSpPr txBox="1"/>
            <p:nvPr/>
          </p:nvSpPr>
          <p:spPr>
            <a:xfrm>
              <a:off x="4365911" y="3540323"/>
              <a:ext cx="35715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운영비용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/kW/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098EAA9-4DDF-A4C0-7A4C-050BD20D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050" r="45941" b="85403"/>
            <a:stretch/>
          </p:blipFill>
          <p:spPr>
            <a:xfrm>
              <a:off x="3978059" y="3533469"/>
              <a:ext cx="433387" cy="2207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EC190C8-5DF2-F1F8-B05D-8B858209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591662"/>
              <a:ext cx="90110" cy="15837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AEC3623-65C3-C67F-CDD0-87493152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588707"/>
              <a:ext cx="90110" cy="1648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6A6384B-1C65-8E02-ADD4-54B0FA399F99}"/>
              </a:ext>
            </a:extLst>
          </p:cNvPr>
          <p:cNvGrpSpPr/>
          <p:nvPr/>
        </p:nvGrpSpPr>
        <p:grpSpPr>
          <a:xfrm>
            <a:off x="342122" y="5077091"/>
            <a:ext cx="4181691" cy="261610"/>
            <a:chOff x="3978059" y="3828135"/>
            <a:chExt cx="4181691" cy="26161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8530EB-3034-4596-24CC-D1DBB9A3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8826" t="2375" r="29165" b="85657"/>
            <a:stretch/>
          </p:blipFill>
          <p:spPr>
            <a:xfrm>
              <a:off x="3978059" y="3859735"/>
              <a:ext cx="433387" cy="1809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783E3E-C998-DBD3-1BBB-471E4305B024}"/>
                </a:ext>
              </a:extLst>
            </p:cNvPr>
            <p:cNvSpPr txBox="1"/>
            <p:nvPr/>
          </p:nvSpPr>
          <p:spPr>
            <a:xfrm>
              <a:off x="4365911" y="3828135"/>
              <a:ext cx="37938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부지 임대비용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/kW/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F3D580-B0BC-FF78-657C-6B002AB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885071"/>
              <a:ext cx="90110" cy="158374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D512F87-08F1-7230-FED7-78B8E77F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882116"/>
              <a:ext cx="90110" cy="164842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FBA20F-13BA-C667-3A75-6FF5D133A29B}"/>
              </a:ext>
            </a:extLst>
          </p:cNvPr>
          <p:cNvGrpSpPr/>
          <p:nvPr/>
        </p:nvGrpSpPr>
        <p:grpSpPr>
          <a:xfrm>
            <a:off x="595715" y="6235434"/>
            <a:ext cx="1267448" cy="261610"/>
            <a:chOff x="4231652" y="4986478"/>
            <a:chExt cx="1267448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CC9B56-CC9C-A04A-76B8-61917FDF2C91}"/>
                </a:ext>
              </a:extLst>
            </p:cNvPr>
            <p:cNvSpPr txBox="1"/>
            <p:nvPr/>
          </p:nvSpPr>
          <p:spPr>
            <a:xfrm>
              <a:off x="4365912" y="4986478"/>
              <a:ext cx="11331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수명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25E9DC9-0BFA-B727-DEB2-D2A152B1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089" t="3244" r="61470" b="92376"/>
            <a:stretch/>
          </p:blipFill>
          <p:spPr>
            <a:xfrm>
              <a:off x="4231652" y="5046563"/>
              <a:ext cx="163741" cy="123091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234970-142D-23BA-C23D-EE54F8E55E36}"/>
              </a:ext>
            </a:extLst>
          </p:cNvPr>
          <p:cNvGrpSpPr/>
          <p:nvPr/>
        </p:nvGrpSpPr>
        <p:grpSpPr>
          <a:xfrm>
            <a:off x="618962" y="5346603"/>
            <a:ext cx="2785582" cy="261610"/>
            <a:chOff x="4254899" y="4097647"/>
            <a:chExt cx="2785582" cy="2616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5C1ADCF-70D6-DE2A-F10E-5222594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54" t="33277" r="39061" b="53652"/>
            <a:stretch/>
          </p:blipFill>
          <p:spPr>
            <a:xfrm>
              <a:off x="4254899" y="4109876"/>
              <a:ext cx="169069" cy="19764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55ADC4-7479-306E-A237-34C1AC946156}"/>
                </a:ext>
              </a:extLst>
            </p:cNvPr>
            <p:cNvSpPr txBox="1"/>
            <p:nvPr/>
          </p:nvSpPr>
          <p:spPr>
            <a:xfrm>
              <a:off x="4364744" y="4097647"/>
              <a:ext cx="26757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기술적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1BF168B-A23E-DFDF-AEE6-FB052F5A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5080487" y="4152557"/>
              <a:ext cx="65404" cy="15178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328E347-5ADB-1405-14D2-004FC53C8252}"/>
              </a:ext>
            </a:extLst>
          </p:cNvPr>
          <p:cNvGrpSpPr/>
          <p:nvPr/>
        </p:nvGrpSpPr>
        <p:grpSpPr>
          <a:xfrm>
            <a:off x="4282451" y="4531116"/>
            <a:ext cx="2281000" cy="261610"/>
            <a:chOff x="8107600" y="3298195"/>
            <a:chExt cx="2281000" cy="26161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B1437C8-709C-0324-B9D1-C6A1D2F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06" t="87256" r="55802" b="1407"/>
            <a:stretch/>
          </p:blipFill>
          <p:spPr>
            <a:xfrm>
              <a:off x="8107600" y="3347782"/>
              <a:ext cx="259556" cy="171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45F410-A838-EE77-1CFC-96B65C6A8C3E}"/>
                </a:ext>
              </a:extLst>
            </p:cNvPr>
            <p:cNvSpPr txBox="1"/>
            <p:nvPr/>
          </p:nvSpPr>
          <p:spPr>
            <a:xfrm>
              <a:off x="8325353" y="3298195"/>
              <a:ext cx="20632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공시지가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CCFB114-CD0D-909C-DA56-06E8FB88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9040758" y="3353117"/>
              <a:ext cx="65404" cy="15178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71AE95-A9AB-7140-4C58-28B905E8B157}"/>
              </a:ext>
            </a:extLst>
          </p:cNvPr>
          <p:cNvGrpSpPr/>
          <p:nvPr/>
        </p:nvGrpSpPr>
        <p:grpSpPr>
          <a:xfrm>
            <a:off x="4280601" y="4799596"/>
            <a:ext cx="3590951" cy="261610"/>
            <a:chOff x="8105750" y="3566675"/>
            <a:chExt cx="3590951" cy="26161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D826E3-EC9F-A664-90B3-9F140DC1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068" t="87759" r="44136" b="3133"/>
            <a:stretch/>
          </p:blipFill>
          <p:spPr>
            <a:xfrm>
              <a:off x="8105750" y="3623091"/>
              <a:ext cx="245269" cy="13771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6F8E21-CC79-69F8-92D5-5BE54B31E1F5}"/>
                </a:ext>
              </a:extLst>
            </p:cNvPr>
            <p:cNvSpPr txBox="1"/>
            <p:nvPr/>
          </p:nvSpPr>
          <p:spPr>
            <a:xfrm>
              <a:off x="8325353" y="3566675"/>
              <a:ext cx="33713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공시지가 대비 연간 부지 임대료 비율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1F132A6-8131-97DB-7F55-B9F360902802}"/>
              </a:ext>
            </a:extLst>
          </p:cNvPr>
          <p:cNvGrpSpPr/>
          <p:nvPr/>
        </p:nvGrpSpPr>
        <p:grpSpPr>
          <a:xfrm>
            <a:off x="4268695" y="5029367"/>
            <a:ext cx="2370957" cy="261610"/>
            <a:chOff x="8093844" y="3796446"/>
            <a:chExt cx="2370957" cy="26161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CA41A7C-A7C3-A411-D0B6-221D4289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167" t="88196" r="32707" b="4054"/>
            <a:stretch/>
          </p:blipFill>
          <p:spPr>
            <a:xfrm>
              <a:off x="8093844" y="3861341"/>
              <a:ext cx="257175" cy="11717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B2B207-73B7-F056-4E17-A45B88EA9D09}"/>
                </a:ext>
              </a:extLst>
            </p:cNvPr>
            <p:cNvSpPr txBox="1"/>
            <p:nvPr/>
          </p:nvSpPr>
          <p:spPr>
            <a:xfrm>
              <a:off x="8325353" y="3796446"/>
              <a:ext cx="21394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태양광 설비당 필요면적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/kW)</a:t>
              </a:r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83FE25EC-B27F-DF68-EDB4-6764B0773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983810"/>
              </p:ext>
            </p:extLst>
          </p:nvPr>
        </p:nvGraphicFramePr>
        <p:xfrm>
          <a:off x="7174774" y="2740678"/>
          <a:ext cx="4783041" cy="3288249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63455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64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0.45%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1,366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1,720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운영비용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20.5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25.8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 대비 연간 부지 임대료 비율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기대이율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5 %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(%)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266907-4B39-57D8-678C-FA10E307D8BA}"/>
              </a:ext>
            </a:extLst>
          </p:cNvPr>
          <p:cNvSpPr txBox="1"/>
          <p:nvPr/>
        </p:nvSpPr>
        <p:spPr>
          <a:xfrm>
            <a:off x="2231533" y="2245052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A7DA-E0A2-9015-267E-548B33691BFB}"/>
              </a:ext>
            </a:extLst>
          </p:cNvPr>
          <p:cNvSpPr txBox="1"/>
          <p:nvPr/>
        </p:nvSpPr>
        <p:spPr>
          <a:xfrm>
            <a:off x="7740686" y="2270739"/>
            <a:ext cx="365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산정을 위한 전제조건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2C955-D1A5-6F39-B537-1F0CF471AA7F}"/>
              </a:ext>
            </a:extLst>
          </p:cNvPr>
          <p:cNvSpPr txBox="1"/>
          <p:nvPr/>
        </p:nvSpPr>
        <p:spPr>
          <a:xfrm>
            <a:off x="9113650" y="6066157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25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A8DD5E-A1AF-AC9F-0D27-2FEB51CEA6E1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7A9BA249-C542-9D21-FC68-DA8AA80DC0F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F1D50D-0F0E-485C-B577-2702C64A8BCB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1A22512-0D86-1835-5A95-CC43048BF4C9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" name="사각형: 둥근 모서리 16">
            <a:extLst>
              <a:ext uri="{FF2B5EF4-FFF2-40B4-BE49-F238E27FC236}">
                <a16:creationId xmlns:a16="http://schemas.microsoft.com/office/drawing/2014/main" id="{23152189-7E81-821C-7D4C-89DA1D69D389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C85A9-4920-AF2E-6E90-20520A41CACE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94F7E90-1225-BEF2-1B9F-192883DFDE68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208296FC-B3C6-17CB-B6A0-226840CB63C3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579460-254E-345B-F975-522F5E01E83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5" name="그림 24" descr="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D4688D-B719-FA5A-C8A3-F9C82A730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" y="1390538"/>
            <a:ext cx="3519062" cy="5080141"/>
          </a:xfrm>
          <a:prstGeom prst="rect">
            <a:avLst/>
          </a:prstGeom>
        </p:spPr>
      </p:pic>
      <p:pic>
        <p:nvPicPr>
          <p:cNvPr id="26" name="그림 25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2789FC4-8217-23B3-5B5F-D3EA253B5C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9" y="1390537"/>
            <a:ext cx="3519062" cy="5080142"/>
          </a:xfrm>
          <a:prstGeom prst="rect">
            <a:avLst/>
          </a:prstGeom>
        </p:spPr>
      </p:pic>
      <p:pic>
        <p:nvPicPr>
          <p:cNvPr id="27" name="그림 26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DF3B808-63CC-6A43-B000-2A8001EEC6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93" y="1272625"/>
            <a:ext cx="3570796" cy="51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3144A9A-1B09-D68D-B65A-58FE553C4AA0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DFEAFAE5-3D26-7D6B-3752-F6287C9C971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BEAEFA-1726-B3F7-7821-60A6B3EF3368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A2191A-D724-0476-F4F2-05CF28B17108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" name="사각형: 둥근 모서리 16">
            <a:extLst>
              <a:ext uri="{FF2B5EF4-FFF2-40B4-BE49-F238E27FC236}">
                <a16:creationId xmlns:a16="http://schemas.microsoft.com/office/drawing/2014/main" id="{2B3E5C66-F95E-D071-A3B3-6AF721DF5FAC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D6615C-F6E3-A148-48FF-94AA81601156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6E0E595-1405-EBBB-7105-7EAC6A210E52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A6F2759D-6356-0109-F11C-261E531C3C71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CDE3CE-0EBC-0B54-D54F-0AB7A7835A2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5" name="그림 24" descr="스크린샷, 지도, 텍스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4FC9949-BFDE-69F0-2DEF-16591A284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0" y="1549802"/>
            <a:ext cx="3319502" cy="4764561"/>
          </a:xfrm>
          <a:prstGeom prst="rect">
            <a:avLst/>
          </a:prstGeom>
        </p:spPr>
      </p:pic>
      <p:pic>
        <p:nvPicPr>
          <p:cNvPr id="26" name="그림 25" descr="지도, 그래픽 디자인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BCF9A76-D3D6-08B1-7282-EAD4027D7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1549801"/>
            <a:ext cx="3319502" cy="4764561"/>
          </a:xfrm>
          <a:prstGeom prst="rect">
            <a:avLst/>
          </a:prstGeom>
        </p:spPr>
      </p:pic>
      <p:pic>
        <p:nvPicPr>
          <p:cNvPr id="27" name="그림 26" descr="스크린샷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0CF16A8-2550-6CBE-C302-52590BD0B6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8" y="1549800"/>
            <a:ext cx="3319502" cy="47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2607F5D-8D20-821F-A8F1-8F70218DF059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668193-6E56-E194-96F4-22D994E7132E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5F40F1-5905-0493-66B0-9943BE7E8F76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9" name="사각형: 둥근 모서리 16">
            <a:extLst>
              <a:ext uri="{FF2B5EF4-FFF2-40B4-BE49-F238E27FC236}">
                <a16:creationId xmlns:a16="http://schemas.microsoft.com/office/drawing/2014/main" id="{60541538-58FE-9476-8A0F-2B9956B9E48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E2A867-8719-834C-115B-35B65D30F904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1" name="사각형: 둥근 모서리 16">
            <a:extLst>
              <a:ext uri="{FF2B5EF4-FFF2-40B4-BE49-F238E27FC236}">
                <a16:creationId xmlns:a16="http://schemas.microsoft.com/office/drawing/2014/main" id="{F21B9A55-3827-87B5-2115-F8BE695FFC32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E460B9-2E2B-BB50-0476-DAAC3D8E13A9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A8967FBD-DA71-8899-114F-47F2605616F8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7CE6E7-1B4D-4EB8-D8F1-60585ED325D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5" name="그림 24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594FA74-CD7E-A0E9-1C53-989A1842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" y="1549803"/>
            <a:ext cx="3319501" cy="4764560"/>
          </a:xfrm>
          <a:prstGeom prst="rect">
            <a:avLst/>
          </a:prstGeom>
        </p:spPr>
      </p:pic>
      <p:pic>
        <p:nvPicPr>
          <p:cNvPr id="26" name="그림 25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6AEE28D-5C82-BF10-73C8-E1CD20860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1549801"/>
            <a:ext cx="3319501" cy="4764560"/>
          </a:xfrm>
          <a:prstGeom prst="rect">
            <a:avLst/>
          </a:prstGeom>
        </p:spPr>
      </p:pic>
      <p:pic>
        <p:nvPicPr>
          <p:cNvPr id="27" name="그림 26" descr="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DC3C002-D009-457C-2D2A-B8F38C5E0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8" y="1549801"/>
            <a:ext cx="3319502" cy="476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300277"/>
              </p:ext>
            </p:extLst>
          </p:nvPr>
        </p:nvGraphicFramePr>
        <p:xfrm>
          <a:off x="1057223" y="1217299"/>
          <a:ext cx="4413631" cy="5521074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21394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384,970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22,161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1" i="0" u="sng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407,131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23625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6,972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963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7,935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22,696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1,456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24,152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5,057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654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5,712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3,198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625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3,823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42,497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2,254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44,751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7,894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977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8,871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1,905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372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2,277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29,727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1,518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31,245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7,870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799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8,669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15,914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1,046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16,960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10,201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788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10,989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2,008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211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2,219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1,534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1,738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3,107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339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3,447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2,599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2,854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26,031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1,025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27,056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25,835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1,019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26,854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1,865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141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2,006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17,832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18,350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 err="1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800" b="0" kern="120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27,064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671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27,735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1,097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1,189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262,907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15,925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278,832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13,408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1,185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14,593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11,921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978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12,899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30,167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1,188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31,355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2,619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332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2,950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11,041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721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11,763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1,530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1,694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20,892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949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21,841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1,921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2,082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9,501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293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9,794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19,063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265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19,328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122,063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6,236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128,299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82C335-A28C-BE85-C064-C40F1F625450}"/>
              </a:ext>
            </a:extLst>
          </p:cNvPr>
          <p:cNvSpPr txBox="1"/>
          <p:nvPr/>
        </p:nvSpPr>
        <p:spPr>
          <a:xfrm>
            <a:off x="2091027" y="953000"/>
            <a:ext cx="234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sz="1200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200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1433EC6-5B94-0895-31EA-A87167B1A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75999"/>
              </p:ext>
            </p:extLst>
          </p:nvPr>
        </p:nvGraphicFramePr>
        <p:xfrm>
          <a:off x="6625604" y="1217299"/>
          <a:ext cx="4413631" cy="5521074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21394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17,829.8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293.8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1" i="0" u="sng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18,123.6</a:t>
                      </a:r>
                      <a:r>
                        <a:rPr lang="en-US" altLang="ko-KR" sz="800" b="0" i="0" u="none" strike="noStrike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243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23.3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23.5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23625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380.1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386.4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67.8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73.3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835.0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855.2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215.0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220.2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17.2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189.2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197.8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142.9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148.3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122.2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129.6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64.6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83.0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380.7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21.4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402.1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1,947.3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29.5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1,976.8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73.9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75.3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1,341.5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1,356.7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 err="1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800" b="0" kern="120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990.7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14.2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1,004.9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6,845.5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161.7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7,007.2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30.1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34.3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336.7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341.2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2,215.8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2,227.7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94.5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95.8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441.0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447.2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1,954.4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54.6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2,009.0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104.4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105.7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1,139.6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10.7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1,150.2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4,655.9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37.1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4,693.0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10,984.3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132.1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11,116.4 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2A17EA5-BCE5-3692-A5EF-61DEF0304777}"/>
              </a:ext>
            </a:extLst>
          </p:cNvPr>
          <p:cNvSpPr txBox="1"/>
          <p:nvPr/>
        </p:nvSpPr>
        <p:spPr>
          <a:xfrm>
            <a:off x="7659408" y="953000"/>
            <a:ext cx="234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200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시군별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755650" y="1484688"/>
            <a:ext cx="4187825" cy="51559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105162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793388" y="1661731"/>
            <a:ext cx="4150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면적에 비례하는 경향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115883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vs.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면적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707397-5AAB-3AC2-973A-DA29FEF25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61" y="2146182"/>
            <a:ext cx="3693414" cy="210324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C3B02C-6ED6-41AF-8E62-AE05CB693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436" y="2131795"/>
            <a:ext cx="3693414" cy="212023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C8DE8DA-F970-F932-6964-84EEA9002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060" y="4292585"/>
            <a:ext cx="3693413" cy="210809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CB6BF9A-3104-006B-4BB0-802BF27620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2437" y="4307764"/>
            <a:ext cx="3693412" cy="21148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CBE8877-FB61-8861-0F98-90C16BB484B0}"/>
              </a:ext>
            </a:extLst>
          </p:cNvPr>
          <p:cNvSpPr/>
          <p:nvPr/>
        </p:nvSpPr>
        <p:spPr>
          <a:xfrm>
            <a:off x="6013450" y="1484688"/>
            <a:ext cx="4187825" cy="51559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사각형: 둥근 모서리 16">
            <a:extLst>
              <a:ext uri="{FF2B5EF4-FFF2-40B4-BE49-F238E27FC236}">
                <a16:creationId xmlns:a16="http://schemas.microsoft.com/office/drawing/2014/main" id="{EF8F6B65-6413-4041-D45D-2FB83AD4DD44}"/>
              </a:ext>
            </a:extLst>
          </p:cNvPr>
          <p:cNvSpPr/>
          <p:nvPr/>
        </p:nvSpPr>
        <p:spPr>
          <a:xfrm>
            <a:off x="6280853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1B92E0-0954-9887-586E-ECA722496614}"/>
              </a:ext>
            </a:extLst>
          </p:cNvPr>
          <p:cNvSpPr txBox="1"/>
          <p:nvPr/>
        </p:nvSpPr>
        <p:spPr>
          <a:xfrm>
            <a:off x="6051188" y="1661731"/>
            <a:ext cx="41500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인구밀도에 반비례하는 경향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D1921B-7439-D3D1-6B60-E84D42221FDA}"/>
              </a:ext>
            </a:extLst>
          </p:cNvPr>
          <p:cNvSpPr txBox="1"/>
          <p:nvPr/>
        </p:nvSpPr>
        <p:spPr>
          <a:xfrm>
            <a:off x="6388055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vs.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인구밀도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C0D69-B1BE-C7FD-DF45-9CC4371152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FB06D6-BBDB-DAE7-1FD5-00FE47FBA2D7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그림 원본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BD5212-FF4C-A7CB-278D-1BA71127842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A8DD19E1-AEA6-5B6B-185E-802E0BD72F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60"/>
          <a:stretch/>
        </p:blipFill>
        <p:spPr>
          <a:xfrm>
            <a:off x="4791358" y="2191472"/>
            <a:ext cx="1816108" cy="1841152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2FC7AD92-CB27-278A-8EC1-176F4A3BB6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r="1370"/>
          <a:stretch/>
        </p:blipFill>
        <p:spPr>
          <a:xfrm>
            <a:off x="1849294" y="2190202"/>
            <a:ext cx="1815926" cy="1841152"/>
          </a:xfrm>
          <a:prstGeom prst="rect">
            <a:avLst/>
          </a:prstGeom>
        </p:spPr>
      </p:pic>
      <p:pic>
        <p:nvPicPr>
          <p:cNvPr id="77" name="그래픽 76" descr="어두움(작은 태양) 단색으로 채워진">
            <a:extLst>
              <a:ext uri="{FF2B5EF4-FFF2-40B4-BE49-F238E27FC236}">
                <a16:creationId xmlns:a16="http://schemas.microsoft.com/office/drawing/2014/main" id="{1B16F5EB-A05C-28C0-355E-C9124E43C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3738" y="1172210"/>
            <a:ext cx="914400" cy="914400"/>
          </a:xfrm>
          <a:prstGeom prst="rect">
            <a:avLst/>
          </a:prstGeom>
        </p:spPr>
      </p:pic>
      <p:pic>
        <p:nvPicPr>
          <p:cNvPr id="78" name="그래픽 77" descr="아래층 윤곽선">
            <a:extLst>
              <a:ext uri="{FF2B5EF4-FFF2-40B4-BE49-F238E27FC236}">
                <a16:creationId xmlns:a16="http://schemas.microsoft.com/office/drawing/2014/main" id="{C9A5F4A8-3C4F-143A-F773-763FE1FD6C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79408" y="1627404"/>
            <a:ext cx="656764" cy="656764"/>
          </a:xfrm>
          <a:prstGeom prst="rect">
            <a:avLst/>
          </a:prstGeom>
        </p:spPr>
      </p:pic>
      <p:pic>
        <p:nvPicPr>
          <p:cNvPr id="79" name="그래픽 78" descr="건물 윤곽선">
            <a:extLst>
              <a:ext uri="{FF2B5EF4-FFF2-40B4-BE49-F238E27FC236}">
                <a16:creationId xmlns:a16="http://schemas.microsoft.com/office/drawing/2014/main" id="{2F3160F9-48AA-5AD5-FDBB-8B2177151C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02877" y="3347532"/>
            <a:ext cx="621765" cy="621765"/>
          </a:xfrm>
          <a:prstGeom prst="rect">
            <a:avLst/>
          </a:prstGeom>
        </p:spPr>
      </p:pic>
      <p:pic>
        <p:nvPicPr>
          <p:cNvPr id="80" name="그래픽 79" descr="산 윤곽선">
            <a:extLst>
              <a:ext uri="{FF2B5EF4-FFF2-40B4-BE49-F238E27FC236}">
                <a16:creationId xmlns:a16="http://schemas.microsoft.com/office/drawing/2014/main" id="{9992AB40-A3A7-3C7E-D068-576E5880BC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71053" y="2162810"/>
            <a:ext cx="914400" cy="914400"/>
          </a:xfrm>
          <a:prstGeom prst="rect">
            <a:avLst/>
          </a:prstGeom>
        </p:spPr>
      </p:pic>
      <p:pic>
        <p:nvPicPr>
          <p:cNvPr id="81" name="그래픽 80" descr="길 윤곽선">
            <a:extLst>
              <a:ext uri="{FF2B5EF4-FFF2-40B4-BE49-F238E27FC236}">
                <a16:creationId xmlns:a16="http://schemas.microsoft.com/office/drawing/2014/main" id="{D2EC27BC-2739-BB39-3753-C4CAAFE54D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912881" y="2258320"/>
            <a:ext cx="788409" cy="788409"/>
          </a:xfrm>
          <a:prstGeom prst="rect">
            <a:avLst/>
          </a:prstGeom>
        </p:spPr>
      </p:pic>
      <p:pic>
        <p:nvPicPr>
          <p:cNvPr id="82" name="그래픽 81" descr="어두움(작은 태양) 단색으로 채워진">
            <a:extLst>
              <a:ext uri="{FF2B5EF4-FFF2-40B4-BE49-F238E27FC236}">
                <a16:creationId xmlns:a16="http://schemas.microsoft.com/office/drawing/2014/main" id="{3AE44F09-CC15-93A9-8BEE-624712C0F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8235" y="1172210"/>
            <a:ext cx="914400" cy="914400"/>
          </a:xfrm>
          <a:prstGeom prst="rect">
            <a:avLst/>
          </a:prstGeom>
        </p:spPr>
      </p:pic>
      <p:pic>
        <p:nvPicPr>
          <p:cNvPr id="83" name="그래픽 82" descr="아래층 윤곽선">
            <a:extLst>
              <a:ext uri="{FF2B5EF4-FFF2-40B4-BE49-F238E27FC236}">
                <a16:creationId xmlns:a16="http://schemas.microsoft.com/office/drawing/2014/main" id="{D9006646-F7DC-2DE0-25B7-99BA4A54B4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3905" y="1627404"/>
            <a:ext cx="656764" cy="656764"/>
          </a:xfrm>
          <a:prstGeom prst="rect">
            <a:avLst/>
          </a:prstGeom>
        </p:spPr>
      </p:pic>
      <p:pic>
        <p:nvPicPr>
          <p:cNvPr id="84" name="그래픽 83" descr="산 윤곽선">
            <a:extLst>
              <a:ext uri="{FF2B5EF4-FFF2-40B4-BE49-F238E27FC236}">
                <a16:creationId xmlns:a16="http://schemas.microsoft.com/office/drawing/2014/main" id="{B323F266-F01F-CDA1-FAA8-3C514ECA48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95550" y="2162810"/>
            <a:ext cx="914400" cy="914400"/>
          </a:xfrm>
          <a:prstGeom prst="rect">
            <a:avLst/>
          </a:prstGeom>
        </p:spPr>
      </p:pic>
      <p:sp>
        <p:nvSpPr>
          <p:cNvPr id="85" name="화살표: 오른쪽 84">
            <a:extLst>
              <a:ext uri="{FF2B5EF4-FFF2-40B4-BE49-F238E27FC236}">
                <a16:creationId xmlns:a16="http://schemas.microsoft.com/office/drawing/2014/main" id="{6EA469C2-0A94-1910-2CB8-1D21F42D377D}"/>
              </a:ext>
            </a:extLst>
          </p:cNvPr>
          <p:cNvSpPr/>
          <p:nvPr/>
        </p:nvSpPr>
        <p:spPr>
          <a:xfrm>
            <a:off x="3956085" y="2926401"/>
            <a:ext cx="651127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BE368BD-3D69-1EF3-EFAE-6F3FEA7F001D}"/>
              </a:ext>
            </a:extLst>
          </p:cNvPr>
          <p:cNvSpPr txBox="1"/>
          <p:nvPr/>
        </p:nvSpPr>
        <p:spPr>
          <a:xfrm>
            <a:off x="1556616" y="4105910"/>
            <a:ext cx="2359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sz="14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B1B21F-F1B2-AFA6-E455-389D70E0957E}"/>
              </a:ext>
            </a:extLst>
          </p:cNvPr>
          <p:cNvSpPr txBox="1"/>
          <p:nvPr/>
        </p:nvSpPr>
        <p:spPr>
          <a:xfrm>
            <a:off x="4515994" y="4105910"/>
            <a:ext cx="2359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sz="14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88" name="그래픽 87" descr="건물 윤곽선">
            <a:extLst>
              <a:ext uri="{FF2B5EF4-FFF2-40B4-BE49-F238E27FC236}">
                <a16:creationId xmlns:a16="http://schemas.microsoft.com/office/drawing/2014/main" id="{ECFAF42D-6A1D-DF2C-6516-4185947BC90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27374" y="3347532"/>
            <a:ext cx="621765" cy="621765"/>
          </a:xfrm>
          <a:prstGeom prst="rect">
            <a:avLst/>
          </a:prstGeom>
        </p:spPr>
      </p:pic>
      <p:pic>
        <p:nvPicPr>
          <p:cNvPr id="89" name="그래픽 88" descr="길 윤곽선">
            <a:extLst>
              <a:ext uri="{FF2B5EF4-FFF2-40B4-BE49-F238E27FC236}">
                <a16:creationId xmlns:a16="http://schemas.microsoft.com/office/drawing/2014/main" id="{A62EB75C-E85D-D688-C6EC-84CEAB7280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837378" y="2258320"/>
            <a:ext cx="788409" cy="78840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1AB8917B-2A0C-2BDA-1294-696894D7BE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0387" y="2846966"/>
            <a:ext cx="258511" cy="217865"/>
          </a:xfrm>
          <a:prstGeom prst="rect">
            <a:avLst/>
          </a:prstGeom>
        </p:spPr>
      </p:pic>
      <p:pic>
        <p:nvPicPr>
          <p:cNvPr id="91" name="그림 90">
            <a:extLst>
              <a:ext uri="{FF2B5EF4-FFF2-40B4-BE49-F238E27FC236}">
                <a16:creationId xmlns:a16="http://schemas.microsoft.com/office/drawing/2014/main" id="{5B18746D-9FAF-D9E9-0375-45491FE230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09000" y="3175067"/>
            <a:ext cx="258511" cy="217865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9ACCC1F8-E9DE-9C08-EBBE-D92489AB37C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61399" y="2216597"/>
            <a:ext cx="258511" cy="217865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46C43E85-D96C-2357-C941-BB7A37427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360"/>
          <a:stretch/>
        </p:blipFill>
        <p:spPr>
          <a:xfrm>
            <a:off x="7681648" y="2191472"/>
            <a:ext cx="1816108" cy="1841152"/>
          </a:xfrm>
          <a:prstGeom prst="rect">
            <a:avLst/>
          </a:prstGeom>
        </p:spPr>
      </p:pic>
      <p:pic>
        <p:nvPicPr>
          <p:cNvPr id="94" name="그래픽 93" descr="산 윤곽선">
            <a:extLst>
              <a:ext uri="{FF2B5EF4-FFF2-40B4-BE49-F238E27FC236}">
                <a16:creationId xmlns:a16="http://schemas.microsoft.com/office/drawing/2014/main" id="{B33D8BDD-2C35-33D6-7F0D-A95F451D7B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5840" y="2162810"/>
            <a:ext cx="914400" cy="914400"/>
          </a:xfrm>
          <a:prstGeom prst="rect">
            <a:avLst/>
          </a:prstGeom>
        </p:spPr>
      </p:pic>
      <p:sp>
        <p:nvSpPr>
          <p:cNvPr id="95" name="화살표: 오른쪽 94">
            <a:extLst>
              <a:ext uri="{FF2B5EF4-FFF2-40B4-BE49-F238E27FC236}">
                <a16:creationId xmlns:a16="http://schemas.microsoft.com/office/drawing/2014/main" id="{2337ED2F-C7DE-908D-6C37-63237D6A1A57}"/>
              </a:ext>
            </a:extLst>
          </p:cNvPr>
          <p:cNvSpPr/>
          <p:nvPr/>
        </p:nvSpPr>
        <p:spPr>
          <a:xfrm>
            <a:off x="6846375" y="2926401"/>
            <a:ext cx="651127" cy="48463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6" name="그래픽 95" descr="건물 윤곽선">
            <a:extLst>
              <a:ext uri="{FF2B5EF4-FFF2-40B4-BE49-F238E27FC236}">
                <a16:creationId xmlns:a16="http://schemas.microsoft.com/office/drawing/2014/main" id="{258198D6-3C0D-6C28-0E5D-A1EF9782FD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7664" y="3347532"/>
            <a:ext cx="621765" cy="621765"/>
          </a:xfrm>
          <a:prstGeom prst="rect">
            <a:avLst/>
          </a:prstGeom>
        </p:spPr>
      </p:pic>
      <p:pic>
        <p:nvPicPr>
          <p:cNvPr id="97" name="그래픽 96" descr="길 윤곽선">
            <a:extLst>
              <a:ext uri="{FF2B5EF4-FFF2-40B4-BE49-F238E27FC236}">
                <a16:creationId xmlns:a16="http://schemas.microsoft.com/office/drawing/2014/main" id="{18A90578-9A2A-5CB9-8347-614C541D4C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27668" y="2258320"/>
            <a:ext cx="788409" cy="788409"/>
          </a:xfrm>
          <a:prstGeom prst="rect">
            <a:avLst/>
          </a:prstGeom>
        </p:spPr>
      </p:pic>
      <p:pic>
        <p:nvPicPr>
          <p:cNvPr id="98" name="그림 97">
            <a:extLst>
              <a:ext uri="{FF2B5EF4-FFF2-40B4-BE49-F238E27FC236}">
                <a16:creationId xmlns:a16="http://schemas.microsoft.com/office/drawing/2014/main" id="{7925446B-959B-44DE-194D-E7C2433672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5914" y="2846966"/>
            <a:ext cx="258511" cy="217865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32DF57AC-1C9A-5291-0971-73C8E5F4AB7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51689" y="2216597"/>
            <a:ext cx="258511" cy="217865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CB0A10E-23B8-7B33-7AC2-49026A96E343}"/>
              </a:ext>
            </a:extLst>
          </p:cNvPr>
          <p:cNvSpPr txBox="1"/>
          <p:nvPr/>
        </p:nvSpPr>
        <p:spPr>
          <a:xfrm>
            <a:off x="7419158" y="4105910"/>
            <a:ext cx="23591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4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4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5AE9FBB-5A31-FDAD-D773-B5C78F0A1566}"/>
              </a:ext>
            </a:extLst>
          </p:cNvPr>
          <p:cNvSpPr txBox="1"/>
          <p:nvPr/>
        </p:nvSpPr>
        <p:spPr>
          <a:xfrm>
            <a:off x="7796677" y="3138117"/>
            <a:ext cx="654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높은 </a:t>
            </a:r>
            <a:endParaRPr lang="en-US" altLang="ko-KR" sz="7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설비투자비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4E84D9C-2FF9-2C8D-6C1F-7B22D9833867}"/>
              </a:ext>
            </a:extLst>
          </p:cNvPr>
          <p:cNvSpPr txBox="1"/>
          <p:nvPr/>
        </p:nvSpPr>
        <p:spPr>
          <a:xfrm>
            <a:off x="6026179" y="2262838"/>
            <a:ext cx="65469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제약</a:t>
            </a:r>
            <a:endParaRPr lang="en-US" altLang="ko-KR" sz="7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86B6F10-DCF4-F5BA-B06F-673D05E2C3E4}"/>
              </a:ext>
            </a:extLst>
          </p:cNvPr>
          <p:cNvSpPr txBox="1"/>
          <p:nvPr/>
        </p:nvSpPr>
        <p:spPr>
          <a:xfrm>
            <a:off x="8715694" y="3719978"/>
            <a:ext cx="6546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천연기념물</a:t>
            </a:r>
            <a:endParaRPr lang="en-US" altLang="ko-KR" sz="7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서식지</a:t>
            </a:r>
          </a:p>
        </p:txBody>
      </p:sp>
      <p:pic>
        <p:nvPicPr>
          <p:cNvPr id="104" name="그래픽 103" descr="어두움(작은 태양) 단색으로 채워진">
            <a:extLst>
              <a:ext uri="{FF2B5EF4-FFF2-40B4-BE49-F238E27FC236}">
                <a16:creationId xmlns:a16="http://schemas.microsoft.com/office/drawing/2014/main" id="{34698A01-8E65-C557-2B07-0C8DE2B40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4803" y="1172210"/>
            <a:ext cx="914400" cy="914400"/>
          </a:xfrm>
          <a:prstGeom prst="rect">
            <a:avLst/>
          </a:prstGeom>
        </p:spPr>
      </p:pic>
      <p:pic>
        <p:nvPicPr>
          <p:cNvPr id="105" name="그래픽 104" descr="아래층 윤곽선">
            <a:extLst>
              <a:ext uri="{FF2B5EF4-FFF2-40B4-BE49-F238E27FC236}">
                <a16:creationId xmlns:a16="http://schemas.microsoft.com/office/drawing/2014/main" id="{337FB2C4-2569-8CA5-94D5-153CA681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0473" y="1627404"/>
            <a:ext cx="656764" cy="65676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F0BB2FF2-B5C8-178E-2C00-C0A724FC2FD2}"/>
              </a:ext>
            </a:extLst>
          </p:cNvPr>
          <p:cNvSpPr txBox="1"/>
          <p:nvPr/>
        </p:nvSpPr>
        <p:spPr>
          <a:xfrm>
            <a:off x="8910036" y="2262838"/>
            <a:ext cx="65469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제약</a:t>
            </a:r>
            <a:endParaRPr lang="en-US" altLang="ko-KR" sz="7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07" name="그래픽 106" descr="독수리 단색으로 채워진">
            <a:extLst>
              <a:ext uri="{FF2B5EF4-FFF2-40B4-BE49-F238E27FC236}">
                <a16:creationId xmlns:a16="http://schemas.microsoft.com/office/drawing/2014/main" id="{05874AF6-C19E-2052-C547-4A3FFEFF9F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635514" y="3147095"/>
            <a:ext cx="309709" cy="309709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65184F4E-A331-1415-FC0F-AA68BB26E4E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8027" y="3771095"/>
            <a:ext cx="258511" cy="217865"/>
          </a:xfrm>
          <a:prstGeom prst="rect">
            <a:avLst/>
          </a:prstGeom>
        </p:spPr>
      </p:pic>
      <p:pic>
        <p:nvPicPr>
          <p:cNvPr id="109" name="그림 108">
            <a:extLst>
              <a:ext uri="{FF2B5EF4-FFF2-40B4-BE49-F238E27FC236}">
                <a16:creationId xmlns:a16="http://schemas.microsoft.com/office/drawing/2014/main" id="{2A6E5602-3C9C-797E-5388-DACCCD928E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27336" y="3771095"/>
            <a:ext cx="258511" cy="217865"/>
          </a:xfrm>
          <a:prstGeom prst="rect">
            <a:avLst/>
          </a:prstGeom>
        </p:spPr>
      </p:pic>
      <p:pic>
        <p:nvPicPr>
          <p:cNvPr id="110" name="그래픽 109" descr="독수리 단색으로 채워진">
            <a:extLst>
              <a:ext uri="{FF2B5EF4-FFF2-40B4-BE49-F238E27FC236}">
                <a16:creationId xmlns:a16="http://schemas.microsoft.com/office/drawing/2014/main" id="{B7A5E05C-2EF7-3AD0-0C3C-8213FDFFA1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063854" y="3147095"/>
            <a:ext cx="309709" cy="309709"/>
          </a:xfrm>
          <a:prstGeom prst="rect">
            <a:avLst/>
          </a:prstGeom>
        </p:spPr>
      </p:pic>
      <p:pic>
        <p:nvPicPr>
          <p:cNvPr id="111" name="그래픽 110" descr="독수리 단색으로 채워진">
            <a:extLst>
              <a:ext uri="{FF2B5EF4-FFF2-40B4-BE49-F238E27FC236}">
                <a16:creationId xmlns:a16="http://schemas.microsoft.com/office/drawing/2014/main" id="{7B2C5539-7740-2DB3-F5FF-92C69F7CD7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94362" y="3445894"/>
            <a:ext cx="309709" cy="309709"/>
          </a:xfrm>
          <a:prstGeom prst="rect">
            <a:avLst/>
          </a:prstGeom>
        </p:spPr>
      </p:pic>
      <p:pic>
        <p:nvPicPr>
          <p:cNvPr id="112" name="그래픽 111" descr="독수리 단색으로 채워진">
            <a:extLst>
              <a:ext uri="{FF2B5EF4-FFF2-40B4-BE49-F238E27FC236}">
                <a16:creationId xmlns:a16="http://schemas.microsoft.com/office/drawing/2014/main" id="{BBE168D3-5352-FB81-45F4-CDAFF6AB26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85564" y="3147095"/>
            <a:ext cx="309709" cy="309709"/>
          </a:xfrm>
          <a:prstGeom prst="rect">
            <a:avLst/>
          </a:prstGeom>
        </p:spPr>
      </p:pic>
      <p:pic>
        <p:nvPicPr>
          <p:cNvPr id="113" name="그래픽 112" descr="독수리 단색으로 채워진">
            <a:extLst>
              <a:ext uri="{FF2B5EF4-FFF2-40B4-BE49-F238E27FC236}">
                <a16:creationId xmlns:a16="http://schemas.microsoft.com/office/drawing/2014/main" id="{AC2BA119-AD4D-F1D2-6714-D4976485CE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213904" y="3147095"/>
            <a:ext cx="309709" cy="309709"/>
          </a:xfrm>
          <a:prstGeom prst="rect">
            <a:avLst/>
          </a:prstGeom>
        </p:spPr>
      </p:pic>
      <p:pic>
        <p:nvPicPr>
          <p:cNvPr id="114" name="그래픽 113" descr="독수리 단색으로 채워진">
            <a:extLst>
              <a:ext uri="{FF2B5EF4-FFF2-40B4-BE49-F238E27FC236}">
                <a16:creationId xmlns:a16="http://schemas.microsoft.com/office/drawing/2014/main" id="{8214B17A-60A2-A03C-E07F-AA6A49AEE3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44412" y="3445894"/>
            <a:ext cx="309709" cy="309709"/>
          </a:xfrm>
          <a:prstGeom prst="rect">
            <a:avLst/>
          </a:prstGeom>
        </p:spPr>
      </p:pic>
      <p:pic>
        <p:nvPicPr>
          <p:cNvPr id="115" name="그래픽 114" descr="독수리 단색으로 채워진">
            <a:extLst>
              <a:ext uri="{FF2B5EF4-FFF2-40B4-BE49-F238E27FC236}">
                <a16:creationId xmlns:a16="http://schemas.microsoft.com/office/drawing/2014/main" id="{EC6DB56F-5A47-02C6-DB6E-E1F5473C1B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856724" y="3147095"/>
            <a:ext cx="309709" cy="309709"/>
          </a:xfrm>
          <a:prstGeom prst="rect">
            <a:avLst/>
          </a:prstGeom>
        </p:spPr>
      </p:pic>
      <p:pic>
        <p:nvPicPr>
          <p:cNvPr id="116" name="그래픽 115" descr="독수리 단색으로 채워진">
            <a:extLst>
              <a:ext uri="{FF2B5EF4-FFF2-40B4-BE49-F238E27FC236}">
                <a16:creationId xmlns:a16="http://schemas.microsoft.com/office/drawing/2014/main" id="{BBE84684-5F8D-5FDF-FCC7-ECFF1AABE13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85064" y="3147095"/>
            <a:ext cx="309709" cy="309709"/>
          </a:xfrm>
          <a:prstGeom prst="rect">
            <a:avLst/>
          </a:prstGeom>
        </p:spPr>
      </p:pic>
      <p:pic>
        <p:nvPicPr>
          <p:cNvPr id="117" name="그래픽 116" descr="독수리 단색으로 채워진">
            <a:extLst>
              <a:ext uri="{FF2B5EF4-FFF2-40B4-BE49-F238E27FC236}">
                <a16:creationId xmlns:a16="http://schemas.microsoft.com/office/drawing/2014/main" id="{71688D2E-1108-E9FB-77B4-A004F682606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115572" y="3445894"/>
            <a:ext cx="309709" cy="309709"/>
          </a:xfrm>
          <a:prstGeom prst="rect">
            <a:avLst/>
          </a:prstGeom>
        </p:spPr>
      </p:pic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44763B33-E3E3-5E18-739E-ED63FEA1D834}"/>
              </a:ext>
            </a:extLst>
          </p:cNvPr>
          <p:cNvSpPr/>
          <p:nvPr/>
        </p:nvSpPr>
        <p:spPr>
          <a:xfrm>
            <a:off x="6100851" y="2270516"/>
            <a:ext cx="488067" cy="157564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9" name="말풍선: 모서리가 둥근 사각형 118">
            <a:extLst>
              <a:ext uri="{FF2B5EF4-FFF2-40B4-BE49-F238E27FC236}">
                <a16:creationId xmlns:a16="http://schemas.microsoft.com/office/drawing/2014/main" id="{5B71EE7D-C13F-C562-00B0-3F66570E601C}"/>
              </a:ext>
            </a:extLst>
          </p:cNvPr>
          <p:cNvSpPr/>
          <p:nvPr/>
        </p:nvSpPr>
        <p:spPr>
          <a:xfrm>
            <a:off x="5660669" y="1707718"/>
            <a:ext cx="1375295" cy="447111"/>
          </a:xfrm>
          <a:prstGeom prst="wedgeRoundRectCallout">
            <a:avLst>
              <a:gd name="adj1" fmla="val -16378"/>
              <a:gd name="adj2" fmla="val 76536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모든 곳에 설치할 수 있는 건 </a:t>
            </a:r>
            <a:r>
              <a:rPr lang="ko-KR" altLang="en-US" sz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아니에요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급경사지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처럼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패널을 설치하기 어려운 지역도 있어요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3" name="사각형: 둥근 모서리 122">
            <a:extLst>
              <a:ext uri="{FF2B5EF4-FFF2-40B4-BE49-F238E27FC236}">
                <a16:creationId xmlns:a16="http://schemas.microsoft.com/office/drawing/2014/main" id="{8BABBF60-2879-D87D-074E-2C3053817B88}"/>
              </a:ext>
            </a:extLst>
          </p:cNvPr>
          <p:cNvSpPr/>
          <p:nvPr/>
        </p:nvSpPr>
        <p:spPr>
          <a:xfrm>
            <a:off x="5074692" y="3140411"/>
            <a:ext cx="309710" cy="270621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4" name="말풍선: 모서리가 둥근 사각형 123">
            <a:extLst>
              <a:ext uri="{FF2B5EF4-FFF2-40B4-BE49-F238E27FC236}">
                <a16:creationId xmlns:a16="http://schemas.microsoft.com/office/drawing/2014/main" id="{E426806B-83F2-8C63-5F4E-4A79F49E270B}"/>
              </a:ext>
            </a:extLst>
          </p:cNvPr>
          <p:cNvSpPr/>
          <p:nvPr/>
        </p:nvSpPr>
        <p:spPr>
          <a:xfrm>
            <a:off x="3853616" y="2324401"/>
            <a:ext cx="812381" cy="447111"/>
          </a:xfrm>
          <a:prstGeom prst="wedgeRoundRectCallout">
            <a:avLst>
              <a:gd name="adj1" fmla="val 103818"/>
              <a:gd name="adj2" fmla="val 144246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기술적으로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태양에너지를 활용하려면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패널이 필요해요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5" name="사각형: 둥근 모서리 124">
            <a:extLst>
              <a:ext uri="{FF2B5EF4-FFF2-40B4-BE49-F238E27FC236}">
                <a16:creationId xmlns:a16="http://schemas.microsoft.com/office/drawing/2014/main" id="{B72DBAE9-D9EB-F06F-B075-F87029250C38}"/>
              </a:ext>
            </a:extLst>
          </p:cNvPr>
          <p:cNvSpPr/>
          <p:nvPr/>
        </p:nvSpPr>
        <p:spPr>
          <a:xfrm>
            <a:off x="7877838" y="3172976"/>
            <a:ext cx="488067" cy="219522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6" name="말풍선: 모서리가 둥근 사각형 125">
            <a:extLst>
              <a:ext uri="{FF2B5EF4-FFF2-40B4-BE49-F238E27FC236}">
                <a16:creationId xmlns:a16="http://schemas.microsoft.com/office/drawing/2014/main" id="{219437E5-95D1-99DD-E2C7-2686DA62C9D1}"/>
              </a:ext>
            </a:extLst>
          </p:cNvPr>
          <p:cNvSpPr/>
          <p:nvPr/>
        </p:nvSpPr>
        <p:spPr>
          <a:xfrm>
            <a:off x="6866313" y="3576951"/>
            <a:ext cx="939411" cy="497396"/>
          </a:xfrm>
          <a:prstGeom prst="wedgeRoundRectCallout">
            <a:avLst>
              <a:gd name="adj1" fmla="val 59097"/>
              <a:gd name="adj2" fmla="val -79907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설치 비용이 많이 드는데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전기 생산이 적다면 오히려 손해라서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설치하지 </a:t>
            </a:r>
            <a:r>
              <a:rPr lang="ko-KR" altLang="en-US" sz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않는게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나을 수 있어요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6E3586B4-58B1-D4CC-54C3-A7360729D7C4}"/>
              </a:ext>
            </a:extLst>
          </p:cNvPr>
          <p:cNvSpPr/>
          <p:nvPr/>
        </p:nvSpPr>
        <p:spPr>
          <a:xfrm>
            <a:off x="8792827" y="3752314"/>
            <a:ext cx="488067" cy="219522"/>
          </a:xfrm>
          <a:prstGeom prst="roundRect">
            <a:avLst/>
          </a:prstGeom>
          <a:noFill/>
          <a:ln w="19050"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8" name="말풍선: 모서리가 둥근 사각형 127">
            <a:extLst>
              <a:ext uri="{FF2B5EF4-FFF2-40B4-BE49-F238E27FC236}">
                <a16:creationId xmlns:a16="http://schemas.microsoft.com/office/drawing/2014/main" id="{18C59188-DF2E-40CA-9D16-6444366148BC}"/>
              </a:ext>
            </a:extLst>
          </p:cNvPr>
          <p:cNvSpPr/>
          <p:nvPr/>
        </p:nvSpPr>
        <p:spPr>
          <a:xfrm>
            <a:off x="9497756" y="3367774"/>
            <a:ext cx="805338" cy="447572"/>
          </a:xfrm>
          <a:prstGeom prst="wedgeRoundRectCallout">
            <a:avLst>
              <a:gd name="adj1" fmla="val -75308"/>
              <a:gd name="adj2" fmla="val 45549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희귀한 동식물이 사는 지역에는 패널 설치가 정책적으로 불가능해요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9" name="말풍선: 모서리가 둥근 사각형 128">
            <a:extLst>
              <a:ext uri="{FF2B5EF4-FFF2-40B4-BE49-F238E27FC236}">
                <a16:creationId xmlns:a16="http://schemas.microsoft.com/office/drawing/2014/main" id="{66F85A13-6590-6B37-08A0-052E5EDDF2F2}"/>
              </a:ext>
            </a:extLst>
          </p:cNvPr>
          <p:cNvSpPr/>
          <p:nvPr/>
        </p:nvSpPr>
        <p:spPr>
          <a:xfrm>
            <a:off x="2262764" y="1605153"/>
            <a:ext cx="1672811" cy="447111"/>
          </a:xfrm>
          <a:prstGeom prst="wedgeRoundRectCallout">
            <a:avLst>
              <a:gd name="adj1" fmla="val -22667"/>
              <a:gd name="adj2" fmla="val 75154"/>
              <a:gd name="adj3" fmla="val 166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이론적으로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태양에서 오는 에너지를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100%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활용할 수 있을 때의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잠재량을 말해요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algn="ctr"/>
            <a:r>
              <a:rPr lang="ko-KR" altLang="en-US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하지만 현실에서는 고려 해야 할 측면이 너무 많죠</a:t>
            </a:r>
            <a:r>
              <a:rPr lang="en-US" altLang="ko-KR" sz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30" name="그림 129">
            <a:extLst>
              <a:ext uri="{FF2B5EF4-FFF2-40B4-BE49-F238E27FC236}">
                <a16:creationId xmlns:a16="http://schemas.microsoft.com/office/drawing/2014/main" id="{1B1BE723-BC35-2413-73F6-D2CCB5EF73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63"/>
          <a:stretch/>
        </p:blipFill>
        <p:spPr>
          <a:xfrm>
            <a:off x="4138203" y="5051684"/>
            <a:ext cx="272888" cy="276940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E7F3DAED-1336-6DB2-338A-265A890959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4305" y="5137796"/>
            <a:ext cx="130478" cy="109963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83CB2EF7-B198-27B9-55F5-5D1BE39E93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44942" y="5137796"/>
            <a:ext cx="130478" cy="109963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B35BA2C7-D790-C710-BC9A-C67BB527A1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5579" y="5137796"/>
            <a:ext cx="130478" cy="109963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0BBE04A8-F4A8-B18F-F1FC-84A5C50154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41258" y="5137796"/>
            <a:ext cx="130478" cy="109963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5B2B4FFF-A258-228B-7223-633B8BA49D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86937" y="5137796"/>
            <a:ext cx="130478" cy="109963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B0ACE1EA-7F50-1705-2E53-EE7604D0B5D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3852" y="5137796"/>
            <a:ext cx="130478" cy="109963"/>
          </a:xfrm>
          <a:prstGeom prst="rect">
            <a:avLst/>
          </a:prstGeom>
        </p:spPr>
      </p:pic>
      <p:pic>
        <p:nvPicPr>
          <p:cNvPr id="137" name="그림 136">
            <a:extLst>
              <a:ext uri="{FF2B5EF4-FFF2-40B4-BE49-F238E27FC236}">
                <a16:creationId xmlns:a16="http://schemas.microsoft.com/office/drawing/2014/main" id="{DDDAE906-AC20-6F94-6091-5EFFA0976ED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4489" y="5137796"/>
            <a:ext cx="130478" cy="109963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524FC067-4F65-0FB6-7EA5-58181629CCA0}"/>
              </a:ext>
            </a:extLst>
          </p:cNvPr>
          <p:cNvSpPr txBox="1"/>
          <p:nvPr/>
        </p:nvSpPr>
        <p:spPr>
          <a:xfrm>
            <a:off x="3083116" y="4732913"/>
            <a:ext cx="23591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sz="16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6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289567EA-4B96-9320-3A7D-44DDC325582C}"/>
              </a:ext>
            </a:extLst>
          </p:cNvPr>
          <p:cNvSpPr txBox="1"/>
          <p:nvPr/>
        </p:nvSpPr>
        <p:spPr>
          <a:xfrm>
            <a:off x="4689466" y="4714812"/>
            <a:ext cx="23591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sz="12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2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2794BFC5-C21C-4E36-9426-AF5F9CEA295B}"/>
              </a:ext>
            </a:extLst>
          </p:cNvPr>
          <p:cNvSpPr txBox="1"/>
          <p:nvPr/>
        </p:nvSpPr>
        <p:spPr>
          <a:xfrm>
            <a:off x="6225313" y="4732913"/>
            <a:ext cx="235911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000" b="1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en-US" altLang="ko-KR" sz="1000" b="1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23955FCE-C001-41E8-0754-5D682A2E59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24786" y="4592434"/>
            <a:ext cx="374849" cy="736190"/>
          </a:xfrm>
          <a:prstGeom prst="rect">
            <a:avLst/>
          </a:prstGeom>
        </p:spPr>
      </p:pic>
      <p:pic>
        <p:nvPicPr>
          <p:cNvPr id="142" name="그림 141">
            <a:extLst>
              <a:ext uri="{FF2B5EF4-FFF2-40B4-BE49-F238E27FC236}">
                <a16:creationId xmlns:a16="http://schemas.microsoft.com/office/drawing/2014/main" id="{70AE1649-F410-06CA-849F-305EB731D5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0520" y="4592434"/>
            <a:ext cx="374849" cy="73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8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31581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2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활용가능한 에너지의 양</a:t>
            </a:r>
            <a:endParaRPr lang="en-US" altLang="ko-KR" sz="12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2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2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제약</a:t>
            </a:r>
            <a:r>
              <a:rPr lang="ko-KR" altLang="en-US" sz="12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 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반영할 때 활용가능한 에너지의 양</a:t>
            </a:r>
            <a:endParaRPr lang="en-US" altLang="ko-KR" sz="12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2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2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과 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제약</a:t>
            </a:r>
            <a:r>
              <a:rPr lang="ko-KR" altLang="en-US" sz="12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반영할 때 활용가능한 에너지의 양</a:t>
            </a:r>
            <a:endParaRPr lang="en-US" altLang="ko-KR" sz="12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692153" y="2585060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pic>
        <p:nvPicPr>
          <p:cNvPr id="144" name="그림 143">
            <a:extLst>
              <a:ext uri="{FF2B5EF4-FFF2-40B4-BE49-F238E27FC236}">
                <a16:creationId xmlns:a16="http://schemas.microsoft.com/office/drawing/2014/main" id="{6BBAF96D-FEFB-D261-429B-6CCA0FD4E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844" y="2731960"/>
            <a:ext cx="7923078" cy="369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b="1" u="sng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64854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신재생에너지원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행정구역별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7010714" y="6527500"/>
            <a:ext cx="34669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(2)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7"/>
            <a:ext cx="5733338" cy="228011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57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 부재</a:t>
            </a:r>
            <a:endParaRPr lang="en-US" altLang="ko-KR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기술적 잠재량은 연간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21" y="1484688"/>
            <a:ext cx="5093640" cy="4594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E4675F-5DE6-545E-196B-C0EF21A5EE2F}"/>
              </a:ext>
            </a:extLst>
          </p:cNvPr>
          <p:cNvSpPr/>
          <p:nvPr/>
        </p:nvSpPr>
        <p:spPr>
          <a:xfrm>
            <a:off x="6096000" y="3976775"/>
            <a:ext cx="1042626" cy="18296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6355-9783-B35A-1C22-5E749E86D3EC}"/>
              </a:ext>
            </a:extLst>
          </p:cNvPr>
          <p:cNvSpPr/>
          <p:nvPr/>
        </p:nvSpPr>
        <p:spPr>
          <a:xfrm>
            <a:off x="7338060" y="2277515"/>
            <a:ext cx="1042626" cy="9890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8BEE3-071E-2515-E511-E3ED78584144}"/>
              </a:ext>
            </a:extLst>
          </p:cNvPr>
          <p:cNvSpPr txBox="1"/>
          <p:nvPr/>
        </p:nvSpPr>
        <p:spPr>
          <a:xfrm>
            <a:off x="7445841" y="6079152"/>
            <a:ext cx="3735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https://kier-solar.org/user/potential/energy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6F4-1EEA-5018-D3B2-FD7D1BF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1633-D9BF-5371-8627-AC9F257106B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(3)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E43B1-9867-AAE6-E1AF-4E3B3F15E8D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B3C4C2-9C8D-51AF-A63E-2D8F40372410}"/>
              </a:ext>
            </a:extLst>
          </p:cNvPr>
          <p:cNvGrpSpPr/>
          <p:nvPr/>
        </p:nvGrpSpPr>
        <p:grpSpPr>
          <a:xfrm>
            <a:off x="181884" y="1484687"/>
            <a:ext cx="5958294" cy="2527985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0F5E71-C126-5CFB-DCD1-17AD611BCA18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94259A-B88B-3489-DA73-B712211B6157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296F35E-5F2C-78FD-21E1-8A0294142CFE}"/>
              </a:ext>
            </a:extLst>
          </p:cNvPr>
          <p:cNvSpPr/>
          <p:nvPr/>
        </p:nvSpPr>
        <p:spPr>
          <a:xfrm>
            <a:off x="527753" y="1298616"/>
            <a:ext cx="3420360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30C-20AC-C345-749C-652D593ECA1E}"/>
              </a:ext>
            </a:extLst>
          </p:cNvPr>
          <p:cNvSpPr txBox="1"/>
          <p:nvPr/>
        </p:nvSpPr>
        <p:spPr>
          <a:xfrm>
            <a:off x="473030" y="1262255"/>
            <a:ext cx="3527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신재생에너지백서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(2018, 2020)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8D55-E1F8-4F30-D576-8637E8A9A771}"/>
              </a:ext>
            </a:extLst>
          </p:cNvPr>
          <p:cNvSpPr txBox="1"/>
          <p:nvPr/>
        </p:nvSpPr>
        <p:spPr>
          <a:xfrm>
            <a:off x="181883" y="1673570"/>
            <a:ext cx="666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도별 이론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(1km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격자기반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시장 잠재량은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감소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(2017→</a:t>
            </a:r>
            <a:r>
              <a:rPr lang="en-US" altLang="ko-KR" sz="14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47.4TWh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36.2TWh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E23BB-180E-B877-DF10-4636F71A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97" y="4582516"/>
            <a:ext cx="1899766" cy="1757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C9499-2E1A-FE8C-4231-423F713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933" y="4582515"/>
            <a:ext cx="1899766" cy="1751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88778-5476-1D43-19A2-15DCE301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78" y="4582516"/>
            <a:ext cx="1892457" cy="176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74E2BF-A8FD-DE2B-563D-2EDAA5F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0" y="4633670"/>
            <a:ext cx="4749376" cy="11466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F900BA-F7D7-65E8-6BCE-2DFD05A2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06" y="1484687"/>
            <a:ext cx="4723810" cy="213848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AFBAA-A282-486D-96F8-4BC7EF8DFAC1}"/>
              </a:ext>
            </a:extLst>
          </p:cNvPr>
          <p:cNvSpPr txBox="1"/>
          <p:nvPr/>
        </p:nvSpPr>
        <p:spPr>
          <a:xfrm>
            <a:off x="7758227" y="1115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영향요인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7FF60-0B9F-436D-61AF-A82A2D05E011}"/>
              </a:ext>
            </a:extLst>
          </p:cNvPr>
          <p:cNvSpPr txBox="1"/>
          <p:nvPr/>
        </p:nvSpPr>
        <p:spPr>
          <a:xfrm>
            <a:off x="1768958" y="4222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409E-BFC6-E2E2-B941-B4D982BA47E1}"/>
              </a:ext>
            </a:extLst>
          </p:cNvPr>
          <p:cNvSpPr txBox="1"/>
          <p:nvPr/>
        </p:nvSpPr>
        <p:spPr>
          <a:xfrm>
            <a:off x="637493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1CC8-CBC7-2F29-15B5-3088DBAF6F78}"/>
              </a:ext>
            </a:extLst>
          </p:cNvPr>
          <p:cNvSpPr txBox="1"/>
          <p:nvPr/>
        </p:nvSpPr>
        <p:spPr>
          <a:xfrm>
            <a:off x="830234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5D6B4-F0C1-2306-6D3D-6D54108A5F02}"/>
              </a:ext>
            </a:extLst>
          </p:cNvPr>
          <p:cNvSpPr txBox="1"/>
          <p:nvPr/>
        </p:nvSpPr>
        <p:spPr>
          <a:xfrm>
            <a:off x="1022975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C926-71DC-E30E-60C4-B7027F2EF659}"/>
              </a:ext>
            </a:extLst>
          </p:cNvPr>
          <p:cNvSpPr txBox="1"/>
          <p:nvPr/>
        </p:nvSpPr>
        <p:spPr>
          <a:xfrm>
            <a:off x="9113597" y="6430300"/>
            <a:ext cx="284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2202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6839-040F-A50D-07D7-B2FEE98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47DD1-B76F-BD30-0F5A-0F0A651CC1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F982D-8BAA-281C-DE9F-C88E92A8CE1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0FBC4-DC43-F8C9-2FBB-FC392E8860DE}"/>
              </a:ext>
            </a:extLst>
          </p:cNvPr>
          <p:cNvGrpSpPr/>
          <p:nvPr/>
        </p:nvGrpSpPr>
        <p:grpSpPr>
          <a:xfrm>
            <a:off x="181884" y="1484687"/>
            <a:ext cx="6047466" cy="4230313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54B8B1-78C2-4BB2-CE62-D44C45FC977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9AD85A-C999-0AC1-4872-1A4F78E8783B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EE209BD-7B75-6077-F91D-A08160C56754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C6AF2-0ABB-DF03-38DE-C7ACCFEE38F0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고재경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외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520FE-CFDC-6E27-70EB-FA7BA726D9BF}"/>
              </a:ext>
            </a:extLst>
          </p:cNvPr>
          <p:cNvSpPr txBox="1"/>
          <p:nvPr/>
        </p:nvSpPr>
        <p:spPr>
          <a:xfrm>
            <a:off x="181884" y="1673570"/>
            <a:ext cx="60472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면적 기반으로 경기도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태양광 구분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단위면적당 설치가능 용량 계수 적용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 요인과 설치 면적비중에 따라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시나리오를 구성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규제요인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기준안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설치면적별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’)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18.1TWh,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22.8TWh,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36.4TWh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53E58C-62D8-E5F2-F960-D689E56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55" y="1554480"/>
            <a:ext cx="2778720" cy="403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99D9B-44F8-0A31-C1B3-42BF30D27EAD}"/>
              </a:ext>
            </a:extLst>
          </p:cNvPr>
          <p:cNvSpPr txBox="1"/>
          <p:nvPr/>
        </p:nvSpPr>
        <p:spPr>
          <a:xfrm>
            <a:off x="7223345" y="6601819"/>
            <a:ext cx="4844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 탈탄소화를 위한 재생에너지 전환 로드맵 연구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2023-29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정책연구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61A3B-011E-AA51-412C-E768507688D9}"/>
              </a:ext>
            </a:extLst>
          </p:cNvPr>
          <p:cNvSpPr txBox="1"/>
          <p:nvPr/>
        </p:nvSpPr>
        <p:spPr>
          <a:xfrm>
            <a:off x="2604463" y="5443968"/>
            <a:ext cx="3624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Note: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 [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4-8]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설비이용률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15%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가정하여 계산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55E04E1-3D4F-40F6-B074-7D0E2DD7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623"/>
          <a:stretch/>
        </p:blipFill>
        <p:spPr>
          <a:xfrm>
            <a:off x="6581470" y="1554480"/>
            <a:ext cx="2508690" cy="2482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77417-A612-2A4C-62A2-73C63DA32DB3}"/>
              </a:ext>
            </a:extLst>
          </p:cNvPr>
          <p:cNvSpPr txBox="1"/>
          <p:nvPr/>
        </p:nvSpPr>
        <p:spPr>
          <a:xfrm>
            <a:off x="6662804" y="115741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F0B786-A212-C00B-79CF-27B4872F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/>
          <a:stretch/>
        </p:blipFill>
        <p:spPr>
          <a:xfrm>
            <a:off x="6562670" y="4036990"/>
            <a:ext cx="2508690" cy="2482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5B5808-1BF3-4E1C-EC67-AD21F283579C}"/>
              </a:ext>
            </a:extLst>
          </p:cNvPr>
          <p:cNvSpPr txBox="1"/>
          <p:nvPr/>
        </p:nvSpPr>
        <p:spPr>
          <a:xfrm>
            <a:off x="9505804" y="116187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면적 산정 기준</a:t>
            </a:r>
          </a:p>
        </p:txBody>
      </p:sp>
    </p:spTree>
    <p:extLst>
      <p:ext uri="{BB962C8B-B14F-4D97-AF65-F5344CB8AC3E}">
        <p14:creationId xmlns:p14="http://schemas.microsoft.com/office/powerpoint/2010/main" val="3808881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370387"/>
            <a:ext cx="11229065" cy="587953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1843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1479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 비교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559270"/>
            <a:ext cx="11229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기후플랫폼과 선행연구간 종합적인 비교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3035198"/>
              </p:ext>
            </p:extLst>
          </p:nvPr>
        </p:nvGraphicFramePr>
        <p:xfrm>
          <a:off x="205782" y="2014871"/>
          <a:ext cx="11102298" cy="4693920"/>
        </p:xfrm>
        <a:graphic>
          <a:graphicData uri="http://schemas.openxmlformats.org/drawingml/2006/table">
            <a:tbl>
              <a:tblPr/>
              <a:tblGrid>
                <a:gridCol w="8720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  <a:gridCol w="1718676">
                  <a:extLst>
                    <a:ext uri="{9D8B030D-6E8A-4147-A177-3AD203B41FA5}">
                      <a16:colId xmlns:a16="http://schemas.microsoft.com/office/drawing/2014/main" val="3155497839"/>
                    </a:ext>
                  </a:extLst>
                </a:gridCol>
              </a:tblGrid>
              <a:tr h="2057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백서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자원지도 분석시스템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2018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대상지역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제공 데이터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8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(1.5km</a:t>
                      </a:r>
                      <a:r>
                        <a:rPr lang="ko-KR" altLang="en-US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격자의 일사량 데이터를 </a:t>
                      </a:r>
                      <a:endParaRPr lang="en-US" altLang="ko-KR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3000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역거리</a:t>
                      </a:r>
                      <a:r>
                        <a:rPr lang="ko-KR" altLang="en-US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가중법으로 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격자로 보간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 229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내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분석기능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편입면적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규제요인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읍면동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편입면적 분석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분석결과 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유형구분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산정 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가정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및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77.1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86.0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140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160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28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 규제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 규제를 적용하는 요인은 같으나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활용하는 데이터에는 차이가 존재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행정구역별 </a:t>
                      </a:r>
                      <a:r>
                        <a:rPr lang="ko-KR" altLang="en-US" sz="900" spc="-100" baseline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지목별</a:t>
                      </a:r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국토이용 현황 데이터</a:t>
                      </a:r>
                      <a:endParaRPr lang="en-US" altLang="ko-KR" sz="9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도로명 주소 건물 데이터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476353"/>
                  </a:ext>
                </a:extLst>
              </a:tr>
              <a:tr h="166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36.2TWh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47.4TWh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 ~ 36.4 TWh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22.8TWh)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URL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Open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예정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https://kier-solar.org/user/potential/energy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https://www.knrec.or.kr/biz/pds/pds/view.do?no=326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https://www.knrec.or.kr/biz/pds/pds/view.do?no=291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https://www.gri.re.kr/web/contents/resreport.do?schM=view&amp;schPrjType=ALL&amp;schProjectNo=20230061&amp;schBookResultNo=15296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8953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1172230" y="4725726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1199636" y="5123500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083542" y="5225072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1148646" y="5599264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55" y="3928450"/>
            <a:ext cx="1928856" cy="5863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3B95B70-6DCF-87D1-861A-761D32986AC4}"/>
              </a:ext>
            </a:extLst>
          </p:cNvPr>
          <p:cNvGrpSpPr/>
          <p:nvPr/>
        </p:nvGrpSpPr>
        <p:grpSpPr>
          <a:xfrm>
            <a:off x="181884" y="1484687"/>
            <a:ext cx="11537085" cy="1756661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E10D0A-26BF-E90E-44BE-F18B1E53A83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98C17E-7CBC-2F2C-8C6C-1D580E20FD49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1121001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육상 전 면적에 입사되는 태양복사에너지를 완전히 활용할 때 얻을 수 있는 에너지양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에너지기술연구원에서 제공하는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 기반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이하 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 활용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역거리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가중법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적용 후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해상도로 고도화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산정식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 면적에 입사되는 일사량의 합계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00BAD-5B39-F883-C931-024BF959844E}"/>
              </a:ext>
            </a:extLst>
          </p:cNvPr>
          <p:cNvSpPr txBox="1"/>
          <p:nvPr/>
        </p:nvSpPr>
        <p:spPr>
          <a:xfrm>
            <a:off x="1479592" y="351062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10740</TotalTime>
  <Words>2565</Words>
  <Application>Microsoft Office PowerPoint</Application>
  <PresentationFormat>와이드스크린</PresentationFormat>
  <Paragraphs>674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30" baseType="lpstr">
      <vt:lpstr>Wingdings</vt:lpstr>
      <vt:lpstr>경기천년제목 Light</vt:lpstr>
      <vt:lpstr>경기천년제목 Bold</vt:lpstr>
      <vt:lpstr>Arial</vt:lpstr>
      <vt:lpstr>맑은 고딕</vt:lpstr>
      <vt:lpstr>경기천년제목 Medium</vt:lpstr>
      <vt:lpstr>KoPub돋움체 Medium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156</cp:revision>
  <dcterms:created xsi:type="dcterms:W3CDTF">2023-12-12T09:29:53Z</dcterms:created>
  <dcterms:modified xsi:type="dcterms:W3CDTF">2025-05-29T08:32:56Z</dcterms:modified>
</cp:coreProperties>
</file>